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Nunito"/>
      <p:bold r:id="rId25"/>
      <p:boldItalic r:id="rId26"/>
    </p:embeddedFont>
    <p:embeddedFont>
      <p:font typeface="Arial Black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05E90F08-4860-4E82-A291-3EA79A7D4B93}">
  <a:tblStyle styleId="{05E90F08-4860-4E82-A291-3EA79A7D4B9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fill>
          <a:solidFill>
            <a:schemeClr val="accent4">
              <a:alpha val="20000"/>
            </a:schemeClr>
          </a:solidFill>
        </a:fill>
      </a:tcStyle>
    </a:band1H>
    <a:band2H>
      <a:tcTxStyle/>
    </a:band2H>
    <a:band1V>
      <a:tcTxStyle/>
      <a:tcStyle>
        <a:fill>
          <a:solidFill>
            <a:schemeClr val="accent4">
              <a:alpha val="20000"/>
            </a:schemeClr>
          </a:solidFill>
        </a:fill>
      </a:tcStyle>
    </a:band1V>
    <a:band2V>
      <a:tcTxStyle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n" i="off"/>
      <a:tcStyle>
        <a:tcBdr>
          <a:bottom>
            <a:ln cap="flat" cmpd="sng" w="25400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  <a:tblStyle styleId="{B9F904A3-E4DF-4FAD-B953-FEF14F6AAE1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bold.fntdata"/><Relationship Id="rId27" Type="http://schemas.openxmlformats.org/officeDocument/2006/relationships/font" Target="fonts/ArialBlack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Shape 18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Shape 129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Shape 136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462013" y="762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457200" y="1066800"/>
            <a:ext cx="8229600" cy="4800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048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066800"/>
            <a:ext cx="4038600" cy="4800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648200" y="1066800"/>
            <a:ext cx="4038600" cy="4800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449179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457200" y="1066801"/>
            <a:ext cx="4040188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2" type="body"/>
          </p:nvPr>
        </p:nvSpPr>
        <p:spPr>
          <a:xfrm>
            <a:off x="457200" y="1752601"/>
            <a:ext cx="4040188" cy="41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3" type="body"/>
          </p:nvPr>
        </p:nvSpPr>
        <p:spPr>
          <a:xfrm>
            <a:off x="4645025" y="1066801"/>
            <a:ext cx="40417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4" type="body"/>
          </p:nvPr>
        </p:nvSpPr>
        <p:spPr>
          <a:xfrm>
            <a:off x="4645025" y="1752601"/>
            <a:ext cx="4041775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57200" y="5197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descr="mailbox://C%7C/Documents%20and%20Settings/Emmanuel%20Collins/Application%20Data/Thunderbird/Profiles/zb681exv.default/Mail/mail.eng.fsu.edu/Inbox?number=2414370388&amp;part=1.1.2&amp;filename=7oNBg.png" id="36" name="Shape 36"/>
          <p:cNvSpPr/>
          <p:nvPr/>
        </p:nvSpPr>
        <p:spPr>
          <a:xfrm>
            <a:off x="155575" y="-365125"/>
            <a:ext cx="952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descr="mailbox://C%7C/Documents%20and%20Settings/Emmanuel%20Collins/Application%20Data/Thunderbird/Profiles/zb681exv.default/Mail/mail.eng.fsu.edu/Inbox?number=2414370388&amp;part=1.1.2&amp;filename=7oNBg.png" id="37" name="Shape 37"/>
          <p:cNvSpPr/>
          <p:nvPr/>
        </p:nvSpPr>
        <p:spPr>
          <a:xfrm>
            <a:off x="155575" y="-365125"/>
            <a:ext cx="9525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1066800"/>
            <a:ext cx="300831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3581400" y="1066800"/>
            <a:ext cx="5105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" y="2209800"/>
            <a:ext cx="300831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86800" y="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1792288" y="1066799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792288" y="5367338"/>
            <a:ext cx="5486400" cy="5000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1066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686800" y="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idx="1" type="body"/>
          </p:nvPr>
        </p:nvSpPr>
        <p:spPr>
          <a:xfrm>
            <a:off x="457200" y="115118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x="0" y="838200"/>
            <a:ext cx="9144000" cy="0"/>
          </a:xfrm>
          <a:prstGeom prst="straightConnector1">
            <a:avLst/>
          </a:prstGeom>
          <a:noFill/>
          <a:ln cap="flat" cmpd="sng" w="44450">
            <a:solidFill>
              <a:srgbClr val="23619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/>
        </p:nvSpPr>
        <p:spPr>
          <a:xfrm>
            <a:off x="152400" y="1"/>
            <a:ext cx="8839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172200"/>
            <a:ext cx="9144000" cy="6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/>
          <p:nvPr/>
        </p:nvSpPr>
        <p:spPr>
          <a:xfrm>
            <a:off x="8686800" y="6491672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fld id="{00000000-1234-1234-1234-123412341234}" type="slidenum"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sciencedirect.com/science/article/pii/S10506411140002" TargetMode="External"/><Relationship Id="rId4" Type="http://schemas.openxmlformats.org/officeDocument/2006/relationships/hyperlink" Target="http://www.mayoclinic.org/diseases-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1.jpg"/><Relationship Id="rId6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3.jpg"/><Relationship Id="rId7" Type="http://schemas.openxmlformats.org/officeDocument/2006/relationships/image" Target="../media/image2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658368" y="4001965"/>
            <a:ext cx="7772400" cy="519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Virtual Design Review 1</a:t>
            </a:r>
            <a:endParaRPr b="0" i="0" sz="36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582168" y="2667000"/>
            <a:ext cx="7924800" cy="673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Convertible High Heel Shoe</a:t>
            </a:r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2926" y="914400"/>
            <a:ext cx="7087635" cy="13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0" y="557527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D. Brown – O. Jegede – K. Nelson – Z. Pramschufer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Primary Market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8" name="Shape 148"/>
          <p:cNvSpPr txBox="1"/>
          <p:nvPr/>
        </p:nvSpPr>
        <p:spPr>
          <a:xfrm>
            <a:off x="381000" y="1025634"/>
            <a:ext cx="3962400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Women, age 15-45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Professional and personal use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Stylish but also comfortable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Alleviate discomfort without having to carry multiple pairs of shoes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https://lh5.googleusercontent.com/by7fb2W1hB68cH1ow3k0fDsGNBnozvYfYgAn8OCvPatV6rcqGPRuGWWXDJBZD4no8UGSXTDZOyS2_iiWCuyvIOlKqh-8ikIsonJ45-VGPYwxvwmWWGO_ZkxyKW6f1ZyYxrLwQYlNEK0" id="149" name="Shape 149"/>
          <p:cNvPicPr preferRelativeResize="0"/>
          <p:nvPr/>
        </p:nvPicPr>
        <p:blipFill rotWithShape="1">
          <a:blip r:embed="rId3">
            <a:alphaModFix/>
          </a:blip>
          <a:srcRect b="0" l="22500" r="17499" t="0"/>
          <a:stretch/>
        </p:blipFill>
        <p:spPr>
          <a:xfrm>
            <a:off x="4343400" y="1143000"/>
            <a:ext cx="2133600" cy="49530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4.googleusercontent.com/VVo-aaVAMqHsk0YKSOAJX6qaB7VOX6aqUyAh3npUHpza2NZNxwC461I2rr4YQ-RQ6OoYFfXtNdT85EiXLWoqubMph4bPbKUJDSauRk__3_nQ_mH6gxwCh02h7irCcY02LUusf0sIe8U" id="150" name="Shape 150"/>
          <p:cNvPicPr preferRelativeResize="0"/>
          <p:nvPr/>
        </p:nvPicPr>
        <p:blipFill rotWithShape="1">
          <a:blip r:embed="rId4">
            <a:alphaModFix/>
          </a:blip>
          <a:srcRect b="0" l="8481" r="18021" t="0"/>
          <a:stretch/>
        </p:blipFill>
        <p:spPr>
          <a:xfrm>
            <a:off x="6553200" y="1143000"/>
            <a:ext cx="2285849" cy="493649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Secondary Market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81000" y="1025634"/>
            <a:ext cx="3962400" cy="4708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All heel wearers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Including but not limited to: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Professionals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Performers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People with orthopedic conditions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Fashionistas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Event-goers</a:t>
            </a:r>
            <a:endParaRPr/>
          </a:p>
        </p:txBody>
      </p:sp>
      <p:pic>
        <p:nvPicPr>
          <p:cNvPr descr="https://lh5.googleusercontent.com/by7fb2W1hB68cH1ow3k0fDsGNBnozvYfYgAn8OCvPatV6rcqGPRuGWWXDJBZD4no8UGSXTDZOyS2_iiWCuyvIOlKqh-8ikIsonJ45-VGPYwxvwmWWGO_ZkxyKW6f1ZyYxrLwQYlNEK0" id="157" name="Shape 157"/>
          <p:cNvPicPr preferRelativeResize="0"/>
          <p:nvPr/>
        </p:nvPicPr>
        <p:blipFill rotWithShape="1">
          <a:blip r:embed="rId3">
            <a:alphaModFix/>
          </a:blip>
          <a:srcRect b="0" l="22500" r="17499" t="0"/>
          <a:stretch/>
        </p:blipFill>
        <p:spPr>
          <a:xfrm>
            <a:off x="4343400" y="1143000"/>
            <a:ext cx="2133600" cy="49530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4.googleusercontent.com/VVo-aaVAMqHsk0YKSOAJX6qaB7VOX6aqUyAh3npUHpza2NZNxwC461I2rr4YQ-RQ6OoYFfXtNdT85EiXLWoqubMph4bPbKUJDSauRk__3_nQ_mH6gxwCh02h7irCcY02LUusf0sIe8U" id="158" name="Shape 158"/>
          <p:cNvPicPr preferRelativeResize="0"/>
          <p:nvPr/>
        </p:nvPicPr>
        <p:blipFill rotWithShape="1">
          <a:blip r:embed="rId4">
            <a:alphaModFix/>
          </a:blip>
          <a:srcRect b="0" l="8481" r="18021" t="0"/>
          <a:stretch/>
        </p:blipFill>
        <p:spPr>
          <a:xfrm>
            <a:off x="6553200" y="1143000"/>
            <a:ext cx="2285849" cy="493649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6.googleusercontent.com/hnb9yHBRVLExn4mxckZwJrtRaYXf1SYMaRB2SXfDNSgyXduHu8eolIsSdNxqqxIExMCSguGBoPZjI7fZZv5CFA0c5818ONUd5oLDQt9OjVxR7u4W5ctiGRaMSBywNF21JPrvwLw42M8" id="159" name="Shape 159"/>
          <p:cNvPicPr preferRelativeResize="0"/>
          <p:nvPr/>
        </p:nvPicPr>
        <p:blipFill rotWithShape="1">
          <a:blip r:embed="rId5">
            <a:alphaModFix/>
          </a:blip>
          <a:srcRect b="0" l="13793" r="13793" t="0"/>
          <a:stretch/>
        </p:blipFill>
        <p:spPr>
          <a:xfrm>
            <a:off x="4343400" y="1143000"/>
            <a:ext cx="2133600" cy="4929803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5.googleusercontent.com/feDY7TD_X5UY2hrf5IrZSUWFdn1kVXRNYL05b8uy2C9vG4LVdCHBAJto_LHGWnzBFmgSHBDdzsJBSu857x5co7FNzoI-yP9hGWK9XFOlMGuY9EFDAmLMXygNL5iEps-cHbvfx6xJpnI" id="160" name="Shape 1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3200" y="1143000"/>
            <a:ext cx="2285087" cy="492390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76200" y="152400"/>
            <a:ext cx="3657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Key Goals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381000" y="1460896"/>
            <a:ext cx="8305800" cy="1209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Fashionable</a:t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381000" y="3800445"/>
            <a:ext cx="8305800" cy="14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Practical</a:t>
            </a:r>
            <a:endParaRPr sz="66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21352">
            <a:off x="914926" y="3781315"/>
            <a:ext cx="2654309" cy="1653963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pic>
      <p:pic>
        <p:nvPicPr>
          <p:cNvPr id="169" name="Shape 169"/>
          <p:cNvPicPr preferRelativeResize="0"/>
          <p:nvPr/>
        </p:nvPicPr>
        <p:blipFill rotWithShape="1">
          <a:blip r:embed="rId4">
            <a:alphaModFix/>
          </a:blip>
          <a:srcRect b="0" l="0" r="0" t="11021"/>
          <a:stretch/>
        </p:blipFill>
        <p:spPr>
          <a:xfrm rot="941441">
            <a:off x="5696139" y="1446222"/>
            <a:ext cx="2381232" cy="1972881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76200" y="152400"/>
            <a:ext cx="6553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Customer Needs Survey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75" name="Shape 175"/>
          <p:cNvGraphicFramePr/>
          <p:nvPr/>
        </p:nvGraphicFramePr>
        <p:xfrm>
          <a:off x="1" y="83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{05E90F08-4860-4E82-A291-3EA79A7D4B93}</a:tableStyleId>
              </a:tblPr>
              <a:tblGrid>
                <a:gridCol w="2360700"/>
                <a:gridCol w="1852700"/>
                <a:gridCol w="4930600"/>
              </a:tblGrid>
              <a:tr h="7185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Question Asked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62750" marB="62750" marR="62750" marL="62750">
                    <a:solidFill>
                      <a:schemeClr val="accent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Customer Response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62750" marB="62750" marR="62750" marL="62750">
                    <a:solidFill>
                      <a:schemeClr val="accent4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  <a:latin typeface="Arial Black"/>
                          <a:ea typeface="Arial Black"/>
                          <a:cs typeface="Arial Black"/>
                          <a:sym typeface="Arial Black"/>
                        </a:rPr>
                        <a:t>Interpreted Need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Arial Black"/>
                        <a:ea typeface="Arial Black"/>
                        <a:cs typeface="Arial Black"/>
                        <a:sym typeface="Arial Black"/>
                      </a:endParaRPr>
                    </a:p>
                  </a:txBody>
                  <a:tcPr marT="62750" marB="62750" marR="62750" marL="62750">
                    <a:solidFill>
                      <a:schemeClr val="accent4"/>
                    </a:solidFill>
                  </a:tcPr>
                </a:tc>
              </a:tr>
              <a:tr h="16124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How long does it take for your feet to start hurting when you wear heels?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1 hour to 3 hours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convertible shoe needs to be able to provide comfort easily after prolonged wear.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</a:tr>
              <a:tr h="1910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Have you ever walked barefoot because of the pain highs heels produced in your feet?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convertible shoe needs to alleviate stress from the user's feet in its flat state.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</a:tr>
              <a:tr h="1016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Would you buy convertible high heel shoes?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Maybe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convertible shoe needs to be fashionable, comfortable, and safe.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/>
        </p:nvSpPr>
        <p:spPr>
          <a:xfrm>
            <a:off x="76200" y="152400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Customer Needs Survey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181" name="Shape 181"/>
          <p:cNvGraphicFramePr/>
          <p:nvPr/>
        </p:nvGraphicFramePr>
        <p:xfrm>
          <a:off x="-9697" y="838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{B9F904A3-E4DF-4FAD-B953-FEF14F6AAE11}</a:tableStyleId>
              </a:tblPr>
              <a:tblGrid>
                <a:gridCol w="2360700"/>
                <a:gridCol w="1852700"/>
                <a:gridCol w="4930600"/>
              </a:tblGrid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How much would you be willing to pay for a convertible high heel?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$50 - $100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price of the convertible shoe should be below $100.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</a:tr>
              <a:tr h="457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Would you want a heel that converted into multiple heights?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convertible shoe needs to accommodate for multiple heights.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</a:tr>
              <a:tr h="7082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Would you want a design that did not have any detachable parts?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Yes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The convertible shoe should be able to convert between heights without the user having to remove a piece.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E5DFEC"/>
                    </a:solidFill>
                  </a:tcPr>
                </a:tc>
              </a:tr>
              <a:tr h="412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Which is more important to you? (No Detachable Part or Multiple Heights)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No Detachable Part (70%)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Multiple Heights (30%)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latin typeface="Nunito"/>
                          <a:ea typeface="Nunito"/>
                          <a:cs typeface="Nunito"/>
                          <a:sym typeface="Nunito"/>
                        </a:rPr>
                        <a:t>It is more important to vary height as a singular component than as multiple components.</a:t>
                      </a:r>
                      <a:endParaRPr b="1" sz="1800" u="none" cap="none" strike="noStrike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T="62750" marB="62750" marR="62750" marL="62750"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/>
        </p:nvSpPr>
        <p:spPr>
          <a:xfrm>
            <a:off x="76200" y="152400"/>
            <a:ext cx="7391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Need Summary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381000" y="1025634"/>
            <a:ext cx="79248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High heeled shoes are uncomfortable, even painful, for prolonged use.</a:t>
            </a:r>
            <a:endParaRPr/>
          </a:p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Current convertible shoes are more expensive than customers wish to spend.</a:t>
            </a:r>
            <a:endParaRPr/>
          </a:p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Removable pieces are inconvenient.</a:t>
            </a:r>
            <a:endParaRPr b="1"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76200" y="152400"/>
            <a:ext cx="3657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Project Scope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381000" y="1025634"/>
            <a:ext cx="7924800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Design a convertible high heel shoe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No removable parts</a:t>
            </a:r>
            <a:endParaRPr b="1" i="0" sz="28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Cost less than $100</a:t>
            </a:r>
            <a:endParaRPr/>
          </a:p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Build a working prototype</a:t>
            </a:r>
            <a:endParaRPr/>
          </a:p>
          <a:p>
            <a:pPr indent="-2794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1" lang="en-US"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Compete in the InNOLEvation challenge</a:t>
            </a:r>
            <a:endParaRPr b="1" sz="2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Shape 198"/>
          <p:cNvGrpSpPr/>
          <p:nvPr/>
        </p:nvGrpSpPr>
        <p:grpSpPr>
          <a:xfrm>
            <a:off x="1551198" y="1067880"/>
            <a:ext cx="6727403" cy="6627239"/>
            <a:chOff x="2236998" y="1080"/>
            <a:chExt cx="6727403" cy="6627239"/>
          </a:xfrm>
        </p:grpSpPr>
        <p:sp>
          <p:nvSpPr>
            <p:cNvPr id="199" name="Shape 199"/>
            <p:cNvSpPr/>
            <p:nvPr/>
          </p:nvSpPr>
          <p:spPr>
            <a:xfrm rot="5400000">
              <a:off x="5082316" y="122547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5457135" y="292289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4775" lIns="224775" spcFirstLastPara="1" rIns="224775" wrap="square" tIns="22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5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6878906" y="374824"/>
              <a:ext cx="2085495" cy="1121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6878906" y="374824"/>
              <a:ext cx="2085495" cy="1121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 rot="5400000">
              <a:off x="3326463" y="122547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F3E81"/>
                </a:gs>
                <a:gs pos="80000">
                  <a:srgbClr val="6951AA"/>
                </a:gs>
                <a:gs pos="100000">
                  <a:srgbClr val="6851AC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3701282" y="292289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 rot="5400000">
              <a:off x="4201026" y="1708719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403A86"/>
                </a:gs>
                <a:gs pos="80000">
                  <a:srgbClr val="554DB1"/>
                </a:gs>
                <a:gs pos="100000">
                  <a:srgbClr val="544BB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4575845" y="1878461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4775" lIns="224775" spcFirstLastPara="1" rIns="224775" wrap="square" tIns="22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5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2236998" y="1960996"/>
              <a:ext cx="2018220" cy="1121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2236998" y="1960996"/>
              <a:ext cx="2018220" cy="1121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 rot="5400000">
              <a:off x="5956878" y="1708719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363C8B"/>
                </a:gs>
                <a:gs pos="80000">
                  <a:srgbClr val="484EB7"/>
                </a:gs>
                <a:gs pos="100000">
                  <a:srgbClr val="454DBB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6331697" y="1878461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 rot="5400000">
              <a:off x="5082316" y="3294891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324990"/>
                </a:gs>
                <a:gs pos="80000">
                  <a:srgbClr val="4260BE"/>
                </a:gs>
                <a:gs pos="100000">
                  <a:srgbClr val="4060C0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5457135" y="3464633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4775" lIns="224775" spcFirstLastPara="1" rIns="224775" wrap="square" tIns="22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5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Shape 213"/>
            <p:cNvSpPr/>
            <p:nvPr/>
          </p:nvSpPr>
          <p:spPr>
            <a:xfrm>
              <a:off x="6878906" y="3547169"/>
              <a:ext cx="2085495" cy="1121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 rot="5400000">
              <a:off x="3326463" y="3294891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2F5A94"/>
                </a:gs>
                <a:gs pos="80000">
                  <a:srgbClr val="3E76C3"/>
                </a:gs>
                <a:gs pos="100000">
                  <a:srgbClr val="3B77C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3701282" y="3464633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Shape 216"/>
            <p:cNvSpPr/>
            <p:nvPr/>
          </p:nvSpPr>
          <p:spPr>
            <a:xfrm rot="5400000">
              <a:off x="4201026" y="4881063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noFill/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 txBox="1"/>
            <p:nvPr/>
          </p:nvSpPr>
          <p:spPr>
            <a:xfrm>
              <a:off x="4575845" y="5050805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4775" lIns="224775" spcFirstLastPara="1" rIns="224775" wrap="square" tIns="224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5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2236998" y="5133341"/>
              <a:ext cx="2018220" cy="1121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 txBox="1"/>
            <p:nvPr/>
          </p:nvSpPr>
          <p:spPr>
            <a:xfrm>
              <a:off x="2236998" y="5133341"/>
              <a:ext cx="2018220" cy="11212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Shape 220"/>
            <p:cNvSpPr/>
            <p:nvPr/>
          </p:nvSpPr>
          <p:spPr>
            <a:xfrm rot="5400000">
              <a:off x="2494890" y="1736750"/>
              <a:ext cx="1868723" cy="1625789"/>
            </a:xfrm>
            <a:prstGeom prst="hexagon">
              <a:avLst>
                <a:gd fmla="val 25000" name="adj"/>
                <a:gd fmla="val 115470" name="vf"/>
              </a:avLst>
            </a:prstGeom>
            <a:gradFill>
              <a:gsLst>
                <a:gs pos="0">
                  <a:srgbClr val="28839E"/>
                </a:gs>
                <a:gs pos="80000">
                  <a:srgbClr val="35ACCF"/>
                </a:gs>
                <a:gs pos="100000">
                  <a:srgbClr val="31AF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2869709" y="1906492"/>
              <a:ext cx="1119085" cy="12863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Shape 222"/>
          <p:cNvSpPr txBox="1"/>
          <p:nvPr/>
        </p:nvSpPr>
        <p:spPr>
          <a:xfrm>
            <a:off x="76200" y="152400"/>
            <a:ext cx="6477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Functional Decomposition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2743200" y="1524000"/>
            <a:ext cx="16764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Transform to Different Heights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4" name="Shape 224"/>
          <p:cNvSpPr txBox="1"/>
          <p:nvPr/>
        </p:nvSpPr>
        <p:spPr>
          <a:xfrm>
            <a:off x="3601951" y="3277055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Supply Traction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4476437" y="1709233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Attach to Foot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6" name="Shape 226"/>
          <p:cNvSpPr txBox="1"/>
          <p:nvPr/>
        </p:nvSpPr>
        <p:spPr>
          <a:xfrm>
            <a:off x="2743200" y="4837655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Impress with Style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7" name="Shape 227"/>
          <p:cNvSpPr txBox="1"/>
          <p:nvPr/>
        </p:nvSpPr>
        <p:spPr>
          <a:xfrm>
            <a:off x="5361213" y="2968357"/>
            <a:ext cx="161956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Support Foot Ergonom-ically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1875971" y="3274414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Shield from Elements</a:t>
            </a:r>
            <a:endParaRPr sz="18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4523013" y="4837122"/>
            <a:ext cx="16764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Provide Comfort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76200" y="152400"/>
            <a:ext cx="2743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References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5" name="Shape 235"/>
          <p:cNvSpPr txBox="1"/>
          <p:nvPr/>
        </p:nvSpPr>
        <p:spPr>
          <a:xfrm>
            <a:off x="76200" y="1066800"/>
            <a:ext cx="8610600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[1] Osteoarthritis. (n.d.). Retrieved October 15, 2017, from 	http://www.arthritis.org/about-arthritis/types/osteoarthritis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[2] The effects of high heeled shoes on female gait: A review. (2014, January 	24). Retrieved October 15, 2017, from 	</a:t>
            </a:r>
            <a:r>
              <a:rPr b="1" lang="en-US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http://www.sciencedirect.com/science/article/pii/S10506411140002</a:t>
            </a:r>
            <a:r>
              <a:rPr b="1" lang="en-U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	5X?via%3Dihub 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[3] Metatarsalgia. (2016, November 04). Retrieved October 15, 2017, from 	</a:t>
            </a:r>
            <a:r>
              <a:rPr b="1" lang="en-US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http://www.mayoclinic.org/diseases-</a:t>
            </a:r>
            <a:r>
              <a:rPr b="1" lang="en-US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	conditions/metatarsalgia/symptoms-causes/syc-20354790 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381000" y="3707735"/>
            <a:ext cx="8305800" cy="1209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Questions?</a:t>
            </a:r>
            <a:endParaRPr/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821352">
            <a:off x="920010" y="1607317"/>
            <a:ext cx="2654309" cy="1653964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11021"/>
          <a:stretch/>
        </p:blipFill>
        <p:spPr>
          <a:xfrm rot="941441">
            <a:off x="5696139" y="1446222"/>
            <a:ext cx="2381232" cy="1972881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/>
        </p:nvSpPr>
        <p:spPr>
          <a:xfrm>
            <a:off x="76200" y="152400"/>
            <a:ext cx="36576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Overview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64" name="Shape 64"/>
          <p:cNvGrpSpPr/>
          <p:nvPr/>
        </p:nvGrpSpPr>
        <p:grpSpPr>
          <a:xfrm>
            <a:off x="79811" y="3949737"/>
            <a:ext cx="8908176" cy="952304"/>
            <a:chOff x="3611" y="1555847"/>
            <a:chExt cx="8908176" cy="952304"/>
          </a:xfrm>
        </p:grpSpPr>
        <p:sp>
          <p:nvSpPr>
            <p:cNvPr id="65" name="Shape 65"/>
            <p:cNvSpPr/>
            <p:nvPr/>
          </p:nvSpPr>
          <p:spPr>
            <a:xfrm>
              <a:off x="3611" y="1555847"/>
              <a:ext cx="3173026" cy="95230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 txBox="1"/>
            <p:nvPr/>
          </p:nvSpPr>
          <p:spPr>
            <a:xfrm>
              <a:off x="479763" y="1555847"/>
              <a:ext cx="2220722" cy="95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Scope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2857111" y="1555847"/>
              <a:ext cx="3195265" cy="95230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34438D"/>
                </a:gs>
                <a:gs pos="80000">
                  <a:srgbClr val="4557BA"/>
                </a:gs>
                <a:gs pos="100000">
                  <a:srgbClr val="4357B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 txBox="1"/>
            <p:nvPr/>
          </p:nvSpPr>
          <p:spPr>
            <a:xfrm>
              <a:off x="3333263" y="1555847"/>
              <a:ext cx="2242961" cy="95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Customer Needs</a:t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5732850" y="1555847"/>
              <a:ext cx="3178937" cy="95230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28839E"/>
                </a:gs>
                <a:gs pos="80000">
                  <a:srgbClr val="35ACCF"/>
                </a:gs>
                <a:gs pos="100000">
                  <a:srgbClr val="31AF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 txBox="1"/>
            <p:nvPr/>
          </p:nvSpPr>
          <p:spPr>
            <a:xfrm>
              <a:off x="6209002" y="1555847"/>
              <a:ext cx="2226633" cy="95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Functional Decomposition</a:t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  <p:grpSp>
        <p:nvGrpSpPr>
          <p:cNvPr id="71" name="Shape 71"/>
          <p:cNvGrpSpPr/>
          <p:nvPr/>
        </p:nvGrpSpPr>
        <p:grpSpPr>
          <a:xfrm>
            <a:off x="79811" y="1784447"/>
            <a:ext cx="8908176" cy="952304"/>
            <a:chOff x="3611" y="1555847"/>
            <a:chExt cx="8908176" cy="952304"/>
          </a:xfrm>
        </p:grpSpPr>
        <p:sp>
          <p:nvSpPr>
            <p:cNvPr id="72" name="Shape 72"/>
            <p:cNvSpPr/>
            <p:nvPr/>
          </p:nvSpPr>
          <p:spPr>
            <a:xfrm>
              <a:off x="3611" y="1555847"/>
              <a:ext cx="3173026" cy="95230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5D427D"/>
                </a:gs>
                <a:gs pos="80000">
                  <a:srgbClr val="7A57A5"/>
                </a:gs>
                <a:gs pos="100000">
                  <a:srgbClr val="7A56A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 txBox="1"/>
            <p:nvPr/>
          </p:nvSpPr>
          <p:spPr>
            <a:xfrm>
              <a:off x="479763" y="1555847"/>
              <a:ext cx="2220722" cy="95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Team Introductions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2857111" y="1555847"/>
              <a:ext cx="3195265" cy="95230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34438D"/>
                </a:gs>
                <a:gs pos="80000">
                  <a:srgbClr val="4557BA"/>
                </a:gs>
                <a:gs pos="100000">
                  <a:srgbClr val="4357BD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 txBox="1"/>
            <p:nvPr/>
          </p:nvSpPr>
          <p:spPr>
            <a:xfrm>
              <a:off x="3333263" y="1555847"/>
              <a:ext cx="2242961" cy="95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Project Summary</a:t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5732850" y="1555847"/>
              <a:ext cx="3178937" cy="95230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28839E"/>
                </a:gs>
                <a:gs pos="80000">
                  <a:srgbClr val="35ACCF"/>
                </a:gs>
                <a:gs pos="100000">
                  <a:srgbClr val="31AFD4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 txBox="1"/>
            <p:nvPr/>
          </p:nvSpPr>
          <p:spPr>
            <a:xfrm>
              <a:off x="6209002" y="1555847"/>
              <a:ext cx="2226633" cy="9523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Background Research</a:t>
              </a:r>
              <a:endParaRPr sz="2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/>
        </p:nvSpPr>
        <p:spPr>
          <a:xfrm>
            <a:off x="76200" y="152400"/>
            <a:ext cx="8305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Introductions – Senior Design Team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https://lh4.googleusercontent.com/-FpGNGuQZpGi2r0VllpVuIWNV4JBYjIw0u6TpYf_HAgcWFMbR9biOvRZt_x9MMCP8BmGdL9t2puyhxzZRMIsXWKb7pZHn97V2Br04Cu1qyyWHHa8Qst4-RQiE5y23hB9jVKAhB0FIHg"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95400"/>
            <a:ext cx="1787470" cy="2688172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4.googleusercontent.com/CSVbaTNaJsiPNdGkSvj5M_TWqo7_zt9ZH2nL5GiLkmuBm6w5fQX5p457352K5IL2RsPGakcknbV0LdeIe0p9scqXlUO4BJdgCcpPOodLzsxXYQkc1NzyMjdXfBDsT8-oJMzHVQ9ayYI" id="84" name="Shape 84"/>
          <p:cNvPicPr preferRelativeResize="0"/>
          <p:nvPr/>
        </p:nvPicPr>
        <p:blipFill rotWithShape="1">
          <a:blip r:embed="rId4">
            <a:alphaModFix/>
          </a:blip>
          <a:srcRect b="-412" l="19760" r="11673" t="10526"/>
          <a:stretch/>
        </p:blipFill>
        <p:spPr>
          <a:xfrm>
            <a:off x="2420099" y="1295400"/>
            <a:ext cx="1788142" cy="268893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IMG-20171011-WA0002.jpg" id="85" name="Shape 85"/>
          <p:cNvPicPr preferRelativeResize="0"/>
          <p:nvPr/>
        </p:nvPicPr>
        <p:blipFill rotWithShape="1">
          <a:blip r:embed="rId5">
            <a:alphaModFix/>
          </a:blip>
          <a:srcRect b="4050" l="16282" r="0" t="2634"/>
          <a:stretch/>
        </p:blipFill>
        <p:spPr>
          <a:xfrm>
            <a:off x="4780643" y="1295400"/>
            <a:ext cx="1792414" cy="269069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4.googleusercontent.com/-ys5DZikETI2Abx9wWS5x6DbzjgoWmtpNRlZDATxIUTp9KvW7lgd7gPeIwycgFCuwYxwGCXrTKgzzScc7GRqAjYoXZbTukw-mCklBGPWQJCvHLIYgyfi9hjG-pidyrcGLTM4qywCKfw" id="86" name="Shape 8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1001" y="1295400"/>
            <a:ext cx="1787469" cy="268403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87" name="Shape 87"/>
          <p:cNvSpPr txBox="1"/>
          <p:nvPr/>
        </p:nvSpPr>
        <p:spPr>
          <a:xfrm>
            <a:off x="149352" y="4114800"/>
            <a:ext cx="1795537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Team Leader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Kali J. Nelson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 Student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8" name="Shape 88"/>
          <p:cNvSpPr txBox="1"/>
          <p:nvPr/>
        </p:nvSpPr>
        <p:spPr>
          <a:xfrm>
            <a:off x="4538086" y="4114800"/>
            <a:ext cx="227760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Financial Advisor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Olapido A. Jegede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 Student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2330288" y="4114800"/>
            <a:ext cx="1972110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Lead ME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Dalton C. Brown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 Student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6923317" y="4114800"/>
            <a:ext cx="226785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Publications Director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Zachariah D. 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Pramschufer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ME Student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76200" y="152400"/>
            <a:ext cx="7315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Introductions – Stakeholders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433608" y="3986770"/>
            <a:ext cx="1548562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Sponsor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Michael Devine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PhD, Mechanical Engineering (Operations Research)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https://lh4.googleusercontent.com/1sbE7vGybTLoJkXoJ8Wn6aXXC6wIFzVtLjmc8qlSOYawH8emlofWaR9wsnzeTB2z8LCqEUmpOnIWd8qPWldFN4X7kPUprWHGbTEmAJjdfnm52_Q0jheGvEGs4HrfuUag7W2JCFmJdFs" id="97" name="Shape 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608" y="1832219"/>
            <a:ext cx="1548562" cy="208846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4.googleusercontent.com/cDIr-kLxw1MtfITtzdwvwTsSD4k7P_p6gzr8oYPpJqkcGfm60QSYerJ6RptlEAtk2Dy8exazt2jJ64Yii0wjBIf30YY6ZkFjQQCF9OiWD1FVklgj8Qyr8ZRh6ewT_gBeNtMSgC5DgHA" id="98" name="Shape 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76597" y="1828801"/>
            <a:ext cx="1560457" cy="210451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4.googleusercontent.com/n79i2U_VsTULWAxMhzX6pApauDXauZ_BKRC-zUXDweZrMPIzpjEyE_32dzpDVMBIOe0ZXryRy22Ppi4gdx2gjbRXWkIcuNVztCGncGrth_GkwPvRLwjplnbzhURO5cHY2mHuvaP2dbE" id="99" name="Shape 99"/>
          <p:cNvPicPr preferRelativeResize="0"/>
          <p:nvPr/>
        </p:nvPicPr>
        <p:blipFill rotWithShape="1">
          <a:blip r:embed="rId5">
            <a:alphaModFix/>
          </a:blip>
          <a:srcRect b="0" l="15015" r="9302" t="4725"/>
          <a:stretch/>
        </p:blipFill>
        <p:spPr>
          <a:xfrm>
            <a:off x="3746721" y="1828800"/>
            <a:ext cx="1606660" cy="209286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mcconomy.jpg" id="100" name="Shape 10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54761" y="1828800"/>
            <a:ext cx="1607516" cy="21017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shih.jpg" id="101" name="Shape 1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162800" y="1828800"/>
            <a:ext cx="1608677" cy="210175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sp>
        <p:nvSpPr>
          <p:cNvPr id="102" name="Shape 102"/>
          <p:cNvSpPr txBox="1"/>
          <p:nvPr/>
        </p:nvSpPr>
        <p:spPr>
          <a:xfrm>
            <a:off x="1996908" y="3986770"/>
            <a:ext cx="17645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Faculty Advisor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Simone Peterson Hruda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PhD, Ceramics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3637054" y="3986770"/>
            <a:ext cx="181770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Biomechanics Advisor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Emily Pritchard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PhD, Biomedical Engineering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5354238" y="3974128"/>
            <a:ext cx="181770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Professor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Dr. McConomy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PhD, Automotive Engineering</a:t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7059230" y="3982884"/>
            <a:ext cx="1817707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Professor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Dr. Shih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PhD, Automotive Engineering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Project Summary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1" name="Shape 111"/>
          <p:cNvSpPr txBox="1"/>
          <p:nvPr/>
        </p:nvSpPr>
        <p:spPr>
          <a:xfrm>
            <a:off x="381000" y="1143000"/>
            <a:ext cx="8001000" cy="3309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 team is tasked with designing a convertible high heel shoe that is fashionable, comfortable, and simultaneously inexpensive. </a:t>
            </a:r>
            <a:endParaRPr b="1" sz="24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76200" y="152400"/>
            <a:ext cx="56388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Background Research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381000" y="1025634"/>
            <a:ext cx="3962400" cy="5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Women have to adjust walking gait to stay comfortable.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Use of gel inserts and taping feet are common practices to alleviate pain.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Heels with round toes and short, chunky heels are most comfortable.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https://lh6.googleusercontent.com/79TB14ty56Izb8aAm4PSTajx9yNwItYV6xyhhxxGd6TR8UyzdVghvDktdjQenSalWiQRKrSB5c2iT9Z-eWKSB11AH-QdlYUdCwLYHbtObHPr3DFtGkrXEmeDRsg0tmjcxfEAA2yN7Qk"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1608647"/>
            <a:ext cx="2016076" cy="3773151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  <p:pic>
        <p:nvPicPr>
          <p:cNvPr descr="https://lh3.googleusercontent.com/IgiF-AJMUCW19w0JGfeS_oQ7SWu6iOjH51rOj5wo2dEZolIvwtaZ7Jnyi19OqbDBG-elwox6RCa5WxjR0tnFGa8QRS9hN3C2MNnvmWcCDWxv-UW22bwy7mcZEBnVkWWZYD2T792XrwQ" id="119" name="Shape 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77000" y="2514600"/>
            <a:ext cx="2377809" cy="194629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/>
        </p:nvSpPr>
        <p:spPr>
          <a:xfrm>
            <a:off x="76200" y="152400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Background Research (Cont.)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381000" y="1012209"/>
            <a:ext cx="3962400" cy="5170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Wearing heels for prolonged periods can lead to a variety of medical conditions.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Posture is altered when wearing heels.</a:t>
            </a:r>
            <a:endParaRPr/>
          </a:p>
          <a:p>
            <a:pPr indent="-330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Pressure on forefront of foot increases as heel height increases.</a:t>
            </a:r>
            <a:endParaRPr b="1" sz="2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descr="https://lh4.googleusercontent.com/qma3XR5ZAAI0YFL_GlgReB_ELzDMpI7zPxC96AhxqpkiwagtJTIL8QTfI4xaqXdbLgevpZJ43BVMr7A_LPvc5qZy9mLZUTGouGC9F1ZboR62fuem0GwSJr0_iND0pv3xSatm4pqyqos"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914400"/>
            <a:ext cx="4489281" cy="5132828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>
            <a:off x="76200" y="152400"/>
            <a:ext cx="72390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Background Research (Cont.)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2" name="Shape 132"/>
          <p:cNvSpPr txBox="1"/>
          <p:nvPr/>
        </p:nvSpPr>
        <p:spPr>
          <a:xfrm>
            <a:off x="381000" y="914400"/>
            <a:ext cx="3962400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There are a variety of heels types.</a:t>
            </a:r>
            <a:endParaRPr/>
          </a:p>
          <a:p>
            <a:pPr indent="-457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i="0" lang="en-US" sz="2000" u="none" cap="none" strike="noStrik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Some are more comfortable for prolonged use than others.</a:t>
            </a:r>
            <a:endParaRPr/>
          </a:p>
          <a:p>
            <a:pPr indent="-3302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Women don’t want to sacrifice style for comfort. </a:t>
            </a:r>
            <a:endParaRPr/>
          </a:p>
        </p:txBody>
      </p:sp>
      <p:pic>
        <p:nvPicPr>
          <p:cNvPr descr="https://lh5.googleusercontent.com/5Ehe-s2bTOKiJfo5eWBDviHLj0guLEA7p_Xb_D2Rq4fmbcEdOQ8fyBJdq266EV08JIag9CtZ0uFgEUsJMIk3zUyS8NDdxUwCsE7uAGy-obNm_BGJKGq1S6yq6Ch1kJgNYgTDSkGz658" id="133" name="Shape 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914400"/>
            <a:ext cx="4495800" cy="5147757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76200" y="152400"/>
            <a:ext cx="57912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Competitor Analysis</a:t>
            </a:r>
            <a:endParaRPr sz="320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https://lh6.googleusercontent.com/eXXyfRvA7YgGCEFfxspQeIaN3FPmPLOSazrGmL2bOnIfvm35i0JPi0mKk7cST2-MFs-lVf5scYSayaO0JCpkWpDrRjP5Tv5RBOXPQVDw2MW_rTO3ZTXAO5O2zG2mmYlIHJzUHOK_Btw" id="139" name="Shape 139"/>
          <p:cNvPicPr preferRelativeResize="0"/>
          <p:nvPr/>
        </p:nvPicPr>
        <p:blipFill rotWithShape="1">
          <a:blip r:embed="rId3">
            <a:alphaModFix/>
          </a:blip>
          <a:srcRect b="0" l="13602" r="13112" t="0"/>
          <a:stretch/>
        </p:blipFill>
        <p:spPr>
          <a:xfrm>
            <a:off x="4584203" y="3512062"/>
            <a:ext cx="4559808" cy="23180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r3YutMBEX51pNJj5gDUqwr5pnDtnOVWVJEQQ34JV8_1uRmcMu4kmFqnEZNhLP-zDLFc3Rf7cHhEpTeVY21QtHv1DfYjIJJaxlHagSFueZ4CbkV8NoqA0dJRU43RyYCMJo6FUNonvQE4" id="140" name="Shape 1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697" y="3229801"/>
            <a:ext cx="4535424" cy="28826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DLixc_LDUK3jy5AWKpq_UP9seu3HK3yeRtAJvkR8W0LzulKDhRSZ20kv4godHQoU24PUdJ8TOeneVdf2DWc9KqissSD6S2vwF80_n9ZpBHdLlAHvq-gQ9aXgN14c-STzL7S-LUy-Yvc" id="141" name="Shape 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62303" y="900238"/>
            <a:ext cx="4119273" cy="232624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152400" y="1089816"/>
            <a:ext cx="4648200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Too unconventional for professional settings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1" lang="en-US" sz="2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Too expensive for the average person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